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9" r:id="rId5"/>
    <p:sldId id="265" r:id="rId6"/>
    <p:sldId id="266" r:id="rId7"/>
    <p:sldId id="272" r:id="rId8"/>
    <p:sldId id="274" r:id="rId9"/>
    <p:sldId id="275" r:id="rId10"/>
    <p:sldId id="267" r:id="rId11"/>
    <p:sldId id="261" r:id="rId12"/>
    <p:sldId id="273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727D-769D-4FE5-A02A-4CE3A07A9596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548C-1367-48BB-91F6-D09E82169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0C81-0EBB-44EC-95A7-95EE13D7F07A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2D8-9398-4335-84C1-995DFE1D9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2242-4F3B-4494-98E3-2FD12F47EBD1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4F9-FF2A-46CB-8F9A-63E2BAD61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8B89-2399-44B5-8680-D2BAA7E3CAB6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2601-A498-431D-98FC-436663A1D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636C-7703-42E1-A18F-0901B5A3737D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93D7-787E-4A24-BF0B-B0A1EFF6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FF9F-8A13-4244-9C34-4243CA85BACC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A6FB-48BB-49B1-8E1C-DD352D313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CEA8-9B6D-4DB4-821D-A8EC7087F612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43F7-F40D-448F-BFE3-C7FBFFA4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BFCF-E3B3-4DCE-BB24-2E487FC57A6A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69CE-91FD-41C3-9509-F24B4C2CF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4904-1B83-4E40-8D34-61698DEA7A73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3F07-54BE-45F8-856D-0B10E8CE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23CB-269F-4AC4-B24E-0B1E2156A8EA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A50-4AF0-429F-87D9-8E091439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7756-89FF-47A8-AF03-3F6888CC80B2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DECC-F912-4D14-AD12-42759BDDF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27E21-7613-45E9-BC54-A38A6AAB0506}" type="datetimeFigureOut">
              <a:rPr lang="ru-RU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0AA3D-F946-4008-B547-51B5F6355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9900"/>
                </a:solidFill>
              </a:rPr>
              <a:t>Коренное население Кузбасса -  шорцы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140968"/>
            <a:ext cx="5000625" cy="9112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 бассейне р.Кондомы издавна обитал многочисленный род «Шор». По его имени стали называть всех жителей верховьев Томи и ее притоков — </a:t>
            </a:r>
            <a:r>
              <a:rPr lang="ru-RU" sz="2000" dirty="0" err="1" smtClean="0">
                <a:solidFill>
                  <a:schemeClr val="tx1"/>
                </a:solidFill>
              </a:rPr>
              <a:t>Мрассу</a:t>
            </a:r>
            <a:r>
              <a:rPr lang="ru-RU" sz="2000" dirty="0" smtClean="0">
                <a:solidFill>
                  <a:schemeClr val="tx1"/>
                </a:solidFill>
              </a:rPr>
              <a:t> и Кондомы. Ближайшие исторические предки шорцев — различные тюрко-язычные племена, роды известные в русских источниках под общим названием кузнецких, </a:t>
            </a:r>
            <a:r>
              <a:rPr lang="ru-RU" sz="2000" dirty="0" err="1" smtClean="0">
                <a:solidFill>
                  <a:schemeClr val="tx1"/>
                </a:solidFill>
              </a:rPr>
              <a:t>мрасских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</a:rPr>
              <a:t>кондомских</a:t>
            </a:r>
            <a:r>
              <a:rPr lang="ru-RU" sz="2000" dirty="0" smtClean="0">
                <a:solidFill>
                  <a:schemeClr val="tx1"/>
                </a:solidFill>
              </a:rPr>
              <a:t> татар.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275013" cy="215582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63888" y="1772816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        Шорцы - </a:t>
            </a:r>
            <a:r>
              <a:rPr lang="ru-RU" sz="2000" b="1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тюркоязычный</a:t>
            </a:r>
            <a:r>
              <a:rPr lang="ru-RU" sz="20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народ, </a:t>
            </a:r>
            <a:r>
              <a:rPr lang="ru-RU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проживающий на юге Кемеровской области в </a:t>
            </a:r>
            <a:r>
              <a:rPr lang="ru-RU" sz="20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горнотаежной</a:t>
            </a:r>
            <a:r>
              <a:rPr lang="ru-RU" sz="20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местности</a:t>
            </a:r>
            <a:r>
              <a:rPr lang="ru-RU" sz="2000" dirty="0" smtClean="0">
                <a:latin typeface="+mn-lt"/>
              </a:rPr>
              <a:t>, получившей в начале XX в. название Горная </a:t>
            </a:r>
            <a:r>
              <a:rPr lang="ru-RU" sz="2000" dirty="0" err="1" smtClean="0">
                <a:latin typeface="+mn-lt"/>
              </a:rPr>
              <a:t>Шория</a:t>
            </a:r>
            <a:r>
              <a:rPr lang="ru-RU" sz="2000" dirty="0" smtClean="0">
                <a:latin typeface="+mn-lt"/>
              </a:rPr>
              <a:t>.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1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5843587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1Isadora M Bold" pitchFamily="18" charset="2"/>
              </a:rPr>
              <a:t>посуда</a:t>
            </a: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3276600" y="1341438"/>
            <a:ext cx="52562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     Домашняя утварь была преимущественно </a:t>
            </a:r>
            <a:r>
              <a:rPr lang="ru-RU" b="1" dirty="0">
                <a:latin typeface="Calibri" pitchFamily="34" charset="0"/>
              </a:rPr>
              <a:t>деревянная</a:t>
            </a:r>
            <a:r>
              <a:rPr lang="ru-RU" dirty="0">
                <a:latin typeface="Calibri" pitchFamily="34" charset="0"/>
              </a:rPr>
              <a:t> или </a:t>
            </a:r>
            <a:r>
              <a:rPr lang="ru-RU" b="1" dirty="0">
                <a:latin typeface="Calibri" pitchFamily="34" charset="0"/>
              </a:rPr>
              <a:t>берестяная</a:t>
            </a:r>
            <a:r>
              <a:rPr lang="ru-RU" dirty="0">
                <a:latin typeface="Calibri" pitchFamily="34" charset="0"/>
              </a:rPr>
              <a:t> и изготавливалась самими хозяевами. </a:t>
            </a:r>
          </a:p>
          <a:p>
            <a:pPr algn="just"/>
            <a:r>
              <a:rPr lang="ru-RU" dirty="0">
                <a:latin typeface="Calibri" pitchFamily="34" charset="0"/>
              </a:rPr>
              <a:t>Из железных изделий в употреблении были:</a:t>
            </a:r>
          </a:p>
          <a:p>
            <a:pPr algn="just">
              <a:buFontTx/>
              <a:buChar char="-"/>
            </a:pPr>
            <a:r>
              <a:rPr lang="ru-RU" dirty="0">
                <a:latin typeface="Calibri" pitchFamily="34" charset="0"/>
              </a:rPr>
              <a:t>котлы для варки пищи "</a:t>
            </a:r>
            <a:r>
              <a:rPr lang="ru-RU" dirty="0" err="1">
                <a:latin typeface="Calibri" pitchFamily="34" charset="0"/>
              </a:rPr>
              <a:t>козан</a:t>
            </a:r>
            <a:r>
              <a:rPr lang="ru-RU" dirty="0">
                <a:latin typeface="Calibri" pitchFamily="34" charset="0"/>
              </a:rPr>
              <a:t>", </a:t>
            </a:r>
          </a:p>
          <a:p>
            <a:pPr algn="just">
              <a:buFontTx/>
              <a:buChar char="-"/>
            </a:pPr>
            <a:r>
              <a:rPr lang="ru-RU" dirty="0">
                <a:latin typeface="Calibri" pitchFamily="34" charset="0"/>
              </a:rPr>
              <a:t>- чаши для обжаривания ячменя "</a:t>
            </a:r>
            <a:r>
              <a:rPr lang="ru-RU" dirty="0" err="1">
                <a:latin typeface="Calibri" pitchFamily="34" charset="0"/>
              </a:rPr>
              <a:t>коргуш</a:t>
            </a:r>
            <a:r>
              <a:rPr lang="ru-RU" dirty="0">
                <a:latin typeface="Calibri" pitchFamily="34" charset="0"/>
              </a:rPr>
              <a:t>", 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1739450" cy="1650653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25144"/>
            <a:ext cx="1742841" cy="1663006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4572000" y="63817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 айак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1875365" cy="159757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5369" name="Прямоугольник 2"/>
          <p:cNvSpPr>
            <a:spLocks noChangeArrowheads="1"/>
          </p:cNvSpPr>
          <p:nvPr/>
        </p:nvSpPr>
        <p:spPr bwMode="auto">
          <a:xfrm>
            <a:off x="395288" y="6308725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омаш</a:t>
            </a:r>
          </a:p>
        </p:txBody>
      </p:sp>
      <p:sp>
        <p:nvSpPr>
          <p:cNvPr id="15370" name="Прямоугольник 2"/>
          <p:cNvSpPr>
            <a:spLocks noChangeArrowheads="1"/>
          </p:cNvSpPr>
          <p:nvPr/>
        </p:nvSpPr>
        <p:spPr bwMode="auto">
          <a:xfrm>
            <a:off x="6300788" y="63817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чырча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725144"/>
            <a:ext cx="1773916" cy="164144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5372" name="Прямоугольник 2"/>
          <p:cNvSpPr>
            <a:spLocks noChangeArrowheads="1"/>
          </p:cNvSpPr>
          <p:nvPr/>
        </p:nvSpPr>
        <p:spPr bwMode="auto">
          <a:xfrm>
            <a:off x="2555875" y="63817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    козан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2941638" y="0"/>
            <a:ext cx="6202362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Религия</a:t>
            </a: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3203575" y="1125538"/>
            <a:ext cx="52927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По своей религии шорцы были </a:t>
            </a:r>
            <a:r>
              <a:rPr lang="ru-RU" b="1">
                <a:latin typeface="Calibri" pitchFamily="34" charset="0"/>
              </a:rPr>
              <a:t>шаманистами. </a:t>
            </a:r>
          </a:p>
          <a:p>
            <a:pPr algn="just"/>
            <a:r>
              <a:rPr lang="ru-RU">
                <a:latin typeface="Calibri" pitchFamily="34" charset="0"/>
              </a:rPr>
              <a:t>Согласно традиционному мировоззрению шорцев мир был разделен на три сферы: </a:t>
            </a:r>
          </a:p>
          <a:p>
            <a:pPr algn="just"/>
            <a:r>
              <a:rPr lang="ru-RU">
                <a:latin typeface="Calibri" pitchFamily="34" charset="0"/>
              </a:rPr>
              <a:t>- небесную землю, где находится высшее божество Ульгень; </a:t>
            </a:r>
          </a:p>
          <a:p>
            <a:pPr algn="just"/>
            <a:r>
              <a:rPr lang="ru-RU">
                <a:latin typeface="Calibri" pitchFamily="34" charset="0"/>
              </a:rPr>
              <a:t>- среднюю землю, где живут люди; </a:t>
            </a:r>
          </a:p>
          <a:p>
            <a:pPr algn="just"/>
            <a:r>
              <a:rPr lang="ru-RU">
                <a:latin typeface="Calibri" pitchFamily="34" charset="0"/>
              </a:rPr>
              <a:t>-  земля злых духов, подземный мир, где властвует Эрлик. </a:t>
            </a:r>
          </a:p>
        </p:txBody>
      </p:sp>
      <p:pic>
        <p:nvPicPr>
          <p:cNvPr id="2" name="Picture 3" descr="Kult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29000"/>
            <a:ext cx="2247860" cy="323621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1Isadora M Bold" pitchFamily="18" charset="2"/>
              </a:rPr>
              <a:t>Праздник. Новый год</a:t>
            </a: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3419475" y="1268413"/>
            <a:ext cx="518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Calibri" pitchFamily="34" charset="0"/>
              </a:rPr>
              <a:t>Чыл-Пажи – это Новый год </a:t>
            </a:r>
            <a:r>
              <a:rPr lang="ru-RU" sz="1600">
                <a:latin typeface="Calibri" pitchFamily="34" charset="0"/>
              </a:rPr>
              <a:t>шорского народа. Традиционно он отмечается </a:t>
            </a:r>
            <a:r>
              <a:rPr lang="ru-RU" sz="1600" b="1">
                <a:latin typeface="Calibri" pitchFamily="34" charset="0"/>
              </a:rPr>
              <a:t>22 марта в день весеннего равноденствия.</a:t>
            </a:r>
            <a:r>
              <a:rPr lang="ru-RU" sz="1600">
                <a:latin typeface="Calibri" pitchFamily="34" charset="0"/>
              </a:rPr>
              <a:t> </a:t>
            </a:r>
          </a:p>
          <a:p>
            <a:pPr algn="just"/>
            <a:r>
              <a:rPr lang="ru-RU" sz="1600">
                <a:latin typeface="Calibri" pitchFamily="34" charset="0"/>
              </a:rPr>
              <a:t>Готовят любимого блюда шорцев – шорских пельменей.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419475" y="2924175"/>
            <a:ext cx="5040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Исконно с праздником встречи Нового года у шорского народа связано очень многое – это возвращение с зимней охоты, поклонения духам на урожайность, планы на новый год. В этот период были строго запрещены ссоры, как в семье так и в обществе, наоборот, старались делать своим близким что-нибудь приятное, нельзя было употреблять алкогольные напитки, считалось, что с ними могли войти в человека темные силы. 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808312" cy="204433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2819904" cy="158534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024336" cy="352839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323528" y="260648"/>
            <a:ext cx="8208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2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Шорский</a:t>
            </a:r>
            <a:r>
              <a:rPr lang="ru-RU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национальный парк </a:t>
            </a:r>
            <a:endParaRPr lang="ru-RU" sz="24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расположен </a:t>
            </a:r>
            <a:r>
              <a:rPr lang="ru-RU" sz="2000" dirty="0">
                <a:latin typeface="Calibri" pitchFamily="34" charset="0"/>
              </a:rPr>
              <a:t>на юге Кемеровской области на территории </a:t>
            </a:r>
            <a:r>
              <a:rPr lang="ru-RU" sz="2000" dirty="0" err="1">
                <a:latin typeface="Calibri" pitchFamily="34" charset="0"/>
              </a:rPr>
              <a:t>Таштагольского</a:t>
            </a:r>
            <a:r>
              <a:rPr lang="ru-RU" sz="2000" dirty="0">
                <a:latin typeface="Calibri" pitchFamily="34" charset="0"/>
              </a:rPr>
              <a:t> административного района. Протяженность территории национального парка с севера на юг 110 км, с востока на запад 90 км. </a:t>
            </a: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3275855" y="1700809"/>
            <a:ext cx="568875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</a:rPr>
              <a:t>На территории </a:t>
            </a:r>
            <a:r>
              <a:rPr lang="ru-RU" sz="2000" dirty="0" err="1">
                <a:latin typeface="Calibri" pitchFamily="34" charset="0"/>
              </a:rPr>
              <a:t>Шорского</a:t>
            </a:r>
            <a:r>
              <a:rPr lang="ru-RU" sz="2000" dirty="0">
                <a:latin typeface="Calibri" pitchFamily="34" charset="0"/>
              </a:rPr>
              <a:t> национального парка находятся 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25 памятников природы</a:t>
            </a:r>
            <a:r>
              <a:rPr lang="ru-RU" sz="2000" dirty="0">
                <a:latin typeface="Calibri" pitchFamily="34" charset="0"/>
              </a:rPr>
              <a:t>, из них 6 наиболее доступны и посещаемы: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- Водопад «Сага» - гидрологический памятник природы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- «</a:t>
            </a:r>
            <a:r>
              <a:rPr lang="ru-RU" sz="2000" dirty="0" err="1">
                <a:latin typeface="Calibri" pitchFamily="34" charset="0"/>
              </a:rPr>
              <a:t>Кизасские</a:t>
            </a:r>
            <a:r>
              <a:rPr lang="ru-RU" sz="2000" dirty="0">
                <a:latin typeface="Calibri" pitchFamily="34" charset="0"/>
              </a:rPr>
              <a:t> пещеры» - геологический памятник природы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- Пещера «Надежда» геологический памятник природы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- «Памятник солдату» - геологический памятник природы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- Скала «Пьющий слон» - геологический памятник природы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- </a:t>
            </a:r>
            <a:r>
              <a:rPr lang="ru-RU" sz="2000" dirty="0" err="1">
                <a:latin typeface="Calibri" pitchFamily="34" charset="0"/>
              </a:rPr>
              <a:t>Воклюз</a:t>
            </a:r>
            <a:r>
              <a:rPr lang="ru-RU" sz="2000" dirty="0">
                <a:latin typeface="Calibri" pitchFamily="34" charset="0"/>
              </a:rPr>
              <a:t> «</a:t>
            </a:r>
            <a:r>
              <a:rPr lang="ru-RU" sz="2000" dirty="0" err="1">
                <a:latin typeface="Calibri" pitchFamily="34" charset="0"/>
              </a:rPr>
              <a:t>Кабукский</a:t>
            </a:r>
            <a:r>
              <a:rPr lang="ru-RU" sz="2000" dirty="0">
                <a:latin typeface="Calibri" pitchFamily="34" charset="0"/>
              </a:rPr>
              <a:t>» - гидрологический памятник природы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2494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9900"/>
                </a:solidFill>
              </a:rPr>
              <a:t>Традиционная одежда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038600" cy="4784725"/>
          </a:xfrm>
        </p:spPr>
        <p:txBody>
          <a:bodyPr rtlCol="0">
            <a:normAutofit fontScale="2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ru-RU" sz="9600" b="1" dirty="0" smtClean="0">
                <a:solidFill>
                  <a:srgbClr val="0070C0"/>
                </a:solidFill>
              </a:rPr>
              <a:t>Мужчины</a:t>
            </a:r>
            <a:r>
              <a:rPr lang="ru-RU" sz="4500" b="1" dirty="0" smtClean="0"/>
              <a:t>     </a:t>
            </a:r>
            <a:r>
              <a:rPr lang="ru-RU" sz="8000" dirty="0" smtClean="0"/>
              <a:t>носили традиционные рубахи "</a:t>
            </a:r>
            <a:r>
              <a:rPr lang="ru-RU" sz="8000" dirty="0" err="1" smtClean="0"/>
              <a:t>кунек</a:t>
            </a:r>
            <a:r>
              <a:rPr lang="ru-RU" sz="8000" dirty="0" smtClean="0"/>
              <a:t>" из грубого конопляного холст</a:t>
            </a:r>
            <a:r>
              <a:rPr lang="en-US" sz="8000" dirty="0" smtClean="0"/>
              <a:t>f </a:t>
            </a:r>
            <a:r>
              <a:rPr lang="ru-RU" sz="8000" dirty="0" smtClean="0"/>
              <a:t>или из приобретенной у русских бязи "</a:t>
            </a:r>
            <a:r>
              <a:rPr lang="ru-RU" sz="8000" dirty="0" err="1" smtClean="0"/>
              <a:t>табы</a:t>
            </a:r>
            <a:r>
              <a:rPr lang="ru-RU" sz="8000" dirty="0" smtClean="0"/>
              <a:t>". </a:t>
            </a:r>
          </a:p>
          <a:p>
            <a:pPr>
              <a:buFont typeface="Arial" charset="0"/>
              <a:buNone/>
              <a:defRPr/>
            </a:pPr>
            <a:r>
              <a:rPr lang="en-US" sz="8000" dirty="0" smtClean="0"/>
              <a:t>	</a:t>
            </a:r>
            <a:r>
              <a:rPr lang="ru-RU" sz="8000" dirty="0" smtClean="0"/>
              <a:t>    Штаны "</a:t>
            </a:r>
            <a:r>
              <a:rPr lang="ru-RU" sz="8000" dirty="0" err="1" smtClean="0"/>
              <a:t>шанбэр</a:t>
            </a:r>
            <a:r>
              <a:rPr lang="ru-RU" sz="8000" dirty="0" smtClean="0"/>
              <a:t> </a:t>
            </a:r>
            <a:r>
              <a:rPr lang="ru-RU" sz="8000" dirty="0" err="1" smtClean="0"/>
              <a:t>штан</a:t>
            </a:r>
            <a:r>
              <a:rPr lang="ru-RU" sz="8000" dirty="0" smtClean="0"/>
              <a:t>" шили из такой же материи. </a:t>
            </a:r>
            <a:endParaRPr lang="en-US" sz="8000" dirty="0" smtClean="0"/>
          </a:p>
          <a:p>
            <a:pPr>
              <a:buFont typeface="Arial" charset="0"/>
              <a:buNone/>
              <a:defRPr/>
            </a:pPr>
            <a:r>
              <a:rPr lang="en-US" sz="8000" dirty="0" smtClean="0"/>
              <a:t>	</a:t>
            </a:r>
            <a:r>
              <a:rPr lang="ru-RU" sz="8000" dirty="0" smtClean="0"/>
              <a:t>    Пояс сплетали из конского волоса или конопляное верёвочки.      Верхний распашной халат "</a:t>
            </a:r>
            <a:r>
              <a:rPr lang="ru-RU" sz="8000" dirty="0" err="1" smtClean="0"/>
              <a:t>шабыр</a:t>
            </a:r>
            <a:r>
              <a:rPr lang="ru-RU" sz="8000" dirty="0" smtClean="0"/>
              <a:t> </a:t>
            </a:r>
            <a:r>
              <a:rPr lang="ru-RU" sz="8000" dirty="0" err="1" smtClean="0"/>
              <a:t>пантек</a:t>
            </a:r>
            <a:r>
              <a:rPr lang="ru-RU" sz="8000" dirty="0" smtClean="0"/>
              <a:t>" был также из домотканого холста. Ворот и нижняя часть подола обшивалась тесьмой "</a:t>
            </a:r>
            <a:r>
              <a:rPr lang="ru-RU" sz="8000" dirty="0" err="1" smtClean="0"/>
              <a:t>нака</a:t>
            </a:r>
            <a:r>
              <a:rPr lang="ru-RU" sz="8000" dirty="0" smtClean="0"/>
              <a:t>", связанной из синего, красного или желтого гаруса или английской шерсти. Халат застегивался вверху на одну пуговицу и подпоясывался кушаком "кур".</a:t>
            </a: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038600" cy="4525963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     </a:t>
            </a:r>
            <a:br>
              <a:rPr lang="ru-RU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 Женский     </a:t>
            </a:r>
            <a:r>
              <a:rPr lang="ru-RU" sz="8000" dirty="0" smtClean="0"/>
              <a:t>традиционный костюм состоял из </a:t>
            </a:r>
            <a:r>
              <a:rPr lang="ru-RU" sz="8000" b="1" dirty="0" smtClean="0"/>
              <a:t>бязевой рубахи синего </a:t>
            </a:r>
            <a:r>
              <a:rPr lang="ru-RU" sz="8000" dirty="0" smtClean="0"/>
              <a:t>цвета "</a:t>
            </a:r>
            <a:r>
              <a:rPr lang="ru-RU" sz="8000" dirty="0" err="1" smtClean="0"/>
              <a:t>кунек</a:t>
            </a:r>
            <a:r>
              <a:rPr lang="ru-RU" sz="8000" dirty="0" smtClean="0"/>
              <a:t>" длиною до пят, застегивающейся на груди мелкими пуговицами. </a:t>
            </a:r>
            <a:endParaRPr lang="en-US" sz="8000" dirty="0" smtClean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dirty="0" smtClean="0"/>
              <a:t>	</a:t>
            </a:r>
            <a:r>
              <a:rPr lang="ru-RU" sz="8000" dirty="0" smtClean="0"/>
              <a:t>    Полы были обшиты лентами из черной ткани. </a:t>
            </a:r>
            <a:endParaRPr lang="en-US" sz="8000" dirty="0" smtClean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dirty="0" smtClean="0"/>
              <a:t>	</a:t>
            </a:r>
            <a:r>
              <a:rPr lang="ru-RU" sz="8000" dirty="0" err="1" smtClean="0"/>
              <a:t>Вязевые</a:t>
            </a:r>
            <a:r>
              <a:rPr lang="ru-RU" sz="8000" dirty="0" smtClean="0"/>
              <a:t> синие штаны "</a:t>
            </a:r>
            <a:r>
              <a:rPr lang="ru-RU" sz="8000" dirty="0" err="1" smtClean="0"/>
              <a:t>штан</a:t>
            </a:r>
            <a:r>
              <a:rPr lang="ru-RU" sz="8000" dirty="0" smtClean="0"/>
              <a:t>" не имели разреза. </a:t>
            </a:r>
            <a:endParaRPr lang="en-US" sz="8000" dirty="0" smtClean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dirty="0" smtClean="0"/>
              <a:t>	</a:t>
            </a:r>
            <a:r>
              <a:rPr lang="ru-RU" sz="8000" dirty="0" smtClean="0"/>
              <a:t>    Грудь плисового с </a:t>
            </a:r>
            <a:r>
              <a:rPr lang="ru-RU" sz="8000" dirty="0" err="1" smtClean="0"/>
              <a:t>подкладом</a:t>
            </a:r>
            <a:r>
              <a:rPr lang="ru-RU" sz="8000" dirty="0" smtClean="0"/>
              <a:t> халата "</a:t>
            </a:r>
            <a:r>
              <a:rPr lang="ru-RU" sz="8000" dirty="0" err="1" smtClean="0"/>
              <a:t>пантек</a:t>
            </a:r>
            <a:r>
              <a:rPr lang="ru-RU" sz="8000" dirty="0" smtClean="0"/>
              <a:t>" украшалась двумя рядами раковин каури "</a:t>
            </a:r>
            <a:r>
              <a:rPr lang="ru-RU" sz="8000" dirty="0" err="1" smtClean="0"/>
              <a:t>чаланбаш</a:t>
            </a:r>
            <a:r>
              <a:rPr lang="ru-RU" sz="8000" dirty="0" smtClean="0"/>
              <a:t>" или вышивалась геометрическим узором их цветных ниток. </a:t>
            </a:r>
            <a:endParaRPr lang="en-US" sz="8000" dirty="0" smtClean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dirty="0" smtClean="0"/>
              <a:t>	</a:t>
            </a:r>
            <a:r>
              <a:rPr lang="ru-RU" sz="8000" dirty="0" smtClean="0"/>
              <a:t>    Голову </a:t>
            </a:r>
            <a:r>
              <a:rPr lang="ru-RU" sz="8000" dirty="0" err="1" smtClean="0"/>
              <a:t>покрывади</a:t>
            </a:r>
            <a:r>
              <a:rPr lang="ru-RU" sz="8000" dirty="0" smtClean="0"/>
              <a:t> платком "плат" красного или желтого цветов, на ногах были кожаные галоши "</a:t>
            </a:r>
            <a:r>
              <a:rPr lang="ru-RU" sz="8000" dirty="0" err="1" smtClean="0"/>
              <a:t>чарык</a:t>
            </a:r>
            <a:r>
              <a:rPr lang="ru-RU" sz="8000" dirty="0" smtClean="0"/>
              <a:t>" или сапоги "</a:t>
            </a:r>
            <a:r>
              <a:rPr lang="ru-RU" sz="8000" dirty="0" err="1" smtClean="0"/>
              <a:t>удук</a:t>
            </a:r>
            <a:r>
              <a:rPr lang="ru-RU" sz="8000" dirty="0" smtClean="0"/>
              <a:t>".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60550" y="188913"/>
            <a:ext cx="728345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9900"/>
                </a:solidFill>
              </a:rPr>
              <a:t>Традиционное жилище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sz="half" idx="1"/>
          </p:nvPr>
        </p:nvSpPr>
        <p:spPr>
          <a:xfrm>
            <a:off x="4211638" y="1196975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Наиболее древним жилищем шорцев можно считать прямоугольный </a:t>
            </a:r>
            <a:r>
              <a:rPr lang="ru-RU" sz="2000" b="1" dirty="0" smtClean="0"/>
              <a:t>каркасный шалаш "</a:t>
            </a:r>
            <a:r>
              <a:rPr lang="ru-RU" sz="2000" b="1" dirty="0" err="1" smtClean="0"/>
              <a:t>одаг</a:t>
            </a:r>
            <a:r>
              <a:rPr lang="ru-RU" sz="2000" b="1" dirty="0" smtClean="0"/>
              <a:t>"</a:t>
            </a:r>
            <a:r>
              <a:rPr lang="ru-RU" sz="2000" dirty="0" smtClean="0"/>
              <a:t> в форме усеченной пирамиды. 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		</a:t>
            </a:r>
            <a:r>
              <a:rPr lang="ru-RU" sz="2000" dirty="0" smtClean="0"/>
              <a:t>Существовали летний и зимний "</a:t>
            </a:r>
            <a:r>
              <a:rPr lang="ru-RU" sz="2000" dirty="0" err="1" smtClean="0"/>
              <a:t>одаги</a:t>
            </a:r>
            <a:r>
              <a:rPr lang="ru-RU" sz="2000" dirty="0" smtClean="0"/>
              <a:t>". </a:t>
            </a:r>
            <a:endParaRPr lang="en-US" sz="2000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Зимний утепленный берестой, пихтовыми ветками, вторым слоем жердей, засыпанный землей.</a:t>
            </a:r>
            <a:endParaRPr lang="en-US" sz="2000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   Третий вид </a:t>
            </a:r>
            <a:r>
              <a:rPr lang="ru-RU" sz="2000" dirty="0" err="1" smtClean="0"/>
              <a:t>одага</a:t>
            </a:r>
            <a:r>
              <a:rPr lang="ru-RU" sz="2000" dirty="0" smtClean="0"/>
              <a:t> отличающийся плоской крышей сооружался на время полевых работ.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810000" cy="292417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979613" y="0"/>
            <a:ext cx="8229600" cy="92233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9900"/>
                </a:solidFill>
              </a:rPr>
              <a:t>Украшения</a:t>
            </a:r>
          </a:p>
        </p:txBody>
      </p:sp>
      <p:pic>
        <p:nvPicPr>
          <p:cNvPr id="7172" name="Picture 2" descr="1-30-06-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4681537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348038" y="3345687"/>
            <a:ext cx="550703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dirty="0" smtClean="0">
              <a:solidFill>
                <a:srgbClr val="003300"/>
              </a:solidFill>
              <a:latin typeface="+mn-lt"/>
              <a:cs typeface="Times New Roman" pitchFamily="18" charset="0"/>
            </a:endParaRPr>
          </a:p>
          <a:p>
            <a:endParaRPr lang="ru-RU" dirty="0" smtClean="0">
              <a:solidFill>
                <a:srgbClr val="003300"/>
              </a:solidFill>
              <a:latin typeface="+mn-lt"/>
              <a:cs typeface="Times New Roman" pitchFamily="18" charset="0"/>
            </a:endParaRPr>
          </a:p>
          <a:p>
            <a:endParaRPr lang="ru-RU" dirty="0" smtClean="0">
              <a:solidFill>
                <a:srgbClr val="003300"/>
              </a:solidFill>
              <a:latin typeface="+mn-lt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</a:b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1. Медный перстень "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чустуг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", </a:t>
            </a:r>
            <a:endParaRPr lang="ru-RU" sz="2000" dirty="0" smtClean="0">
              <a:solidFill>
                <a:srgbClr val="003300"/>
              </a:solidFill>
              <a:latin typeface="+mn-lt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3300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Приплётка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 к косе "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чинча</a:t>
            </a:r>
            <a:r>
              <a:rPr lang="ru-RU" sz="2000" dirty="0" smtClean="0">
                <a:solidFill>
                  <a:srgbClr val="003300"/>
                </a:solidFill>
                <a:latin typeface="+mn-lt"/>
                <a:cs typeface="Times New Roman" pitchFamily="18" charset="0"/>
              </a:rPr>
              <a:t>",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3. Медный перстень "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чустуг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", </a:t>
            </a:r>
            <a:b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</a:b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4. 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Приплётка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 к косе "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чинча</a:t>
            </a:r>
            <a:r>
              <a:rPr lang="ru-RU" sz="2000" dirty="0" smtClean="0">
                <a:solidFill>
                  <a:srgbClr val="003300"/>
                </a:solidFill>
                <a:latin typeface="+mn-lt"/>
                <a:cs typeface="Times New Roman" pitchFamily="18" charset="0"/>
              </a:rPr>
              <a:t>",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5. Железная ушная подвеска "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ызырга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", </a:t>
            </a:r>
            <a:b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</a:b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6. Оловянная серьга "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ызырга</a:t>
            </a:r>
            <a:r>
              <a:rPr lang="ru-RU" sz="2000" dirty="0" smtClean="0">
                <a:solidFill>
                  <a:srgbClr val="003300"/>
                </a:solidFill>
                <a:latin typeface="+mn-lt"/>
                <a:cs typeface="Times New Roman" pitchFamily="18" charset="0"/>
              </a:rPr>
              <a:t>",</a:t>
            </a:r>
          </a:p>
          <a:p>
            <a:r>
              <a:rPr lang="ru-RU" sz="2000" dirty="0" smtClean="0">
                <a:solidFill>
                  <a:srgbClr val="0033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7. Латунная ушная подвеска "</a:t>
            </a:r>
            <a:r>
              <a:rPr lang="ru-RU" sz="2000" dirty="0" err="1">
                <a:solidFill>
                  <a:srgbClr val="003300"/>
                </a:solidFill>
                <a:latin typeface="+mn-lt"/>
                <a:cs typeface="Times New Roman" pitchFamily="18" charset="0"/>
              </a:rPr>
              <a:t>куйга</a:t>
            </a:r>
            <a:r>
              <a:rPr lang="ru-RU" sz="2000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"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545038" cy="66632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9900"/>
                </a:solidFill>
              </a:rPr>
              <a:t>промыслы</a:t>
            </a: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3131840" y="692696"/>
            <a:ext cx="56886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     </a:t>
            </a:r>
            <a:r>
              <a:rPr lang="en-US" dirty="0">
                <a:latin typeface="Calibri" pitchFamily="34" charset="0"/>
              </a:rPr>
              <a:t>	</a:t>
            </a:r>
            <a:r>
              <a:rPr lang="ru-RU" sz="2000" dirty="0">
                <a:latin typeface="Calibri" pitchFamily="34" charset="0"/>
              </a:rPr>
              <a:t>С развитием товарных отношений и торговли в начале XX века широкое распространение получил сбор кедрового ореха. </a:t>
            </a:r>
            <a:endParaRPr lang="en-US" sz="2000" dirty="0">
              <a:latin typeface="Calibri" pitchFamily="34" charset="0"/>
            </a:endParaRPr>
          </a:p>
          <a:p>
            <a:pPr algn="just"/>
            <a:r>
              <a:rPr lang="ru-RU" sz="2000" dirty="0">
                <a:latin typeface="Calibri" pitchFamily="34" charset="0"/>
              </a:rPr>
              <a:t>В конце XIX в. им занимались 28,2% </a:t>
            </a:r>
            <a:r>
              <a:rPr lang="ru-RU" sz="2000" dirty="0" err="1">
                <a:latin typeface="Calibri" pitchFamily="34" charset="0"/>
              </a:rPr>
              <a:t>шорских</a:t>
            </a:r>
            <a:r>
              <a:rPr lang="ru-RU" sz="2000" dirty="0">
                <a:latin typeface="Calibri" pitchFamily="34" charset="0"/>
              </a:rPr>
              <a:t> хозяйств на Кондоме и 35,5% по </a:t>
            </a:r>
            <a:r>
              <a:rPr lang="ru-RU" sz="2000" dirty="0" err="1">
                <a:latin typeface="Calibri" pitchFamily="34" charset="0"/>
              </a:rPr>
              <a:t>Мрассу</a:t>
            </a:r>
            <a:r>
              <a:rPr lang="ru-RU" sz="2000" dirty="0">
                <a:latin typeface="Calibri" pitchFamily="34" charset="0"/>
              </a:rPr>
              <a:t>, и в отдельных волостях до 70%. Сезон начинается в середине августа и продолжался до первого снега. В кедровниках у каждой семьи был свой балаган. </a:t>
            </a:r>
          </a:p>
          <a:p>
            <a:pPr algn="just"/>
            <a:endParaRPr lang="ru-RU" sz="2000" dirty="0">
              <a:latin typeface="Calibri" pitchFamily="34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</a:rPr>
              <a:t>             Из </a:t>
            </a:r>
            <a:r>
              <a:rPr lang="ru-RU" sz="2000" dirty="0">
                <a:latin typeface="Calibri" pitchFamily="34" charset="0"/>
              </a:rPr>
              <a:t>орудий промысла использовались: терки "</a:t>
            </a:r>
            <a:r>
              <a:rPr lang="ru-RU" sz="2000" dirty="0" err="1">
                <a:latin typeface="Calibri" pitchFamily="34" charset="0"/>
              </a:rPr>
              <a:t>паспак</a:t>
            </a:r>
            <a:r>
              <a:rPr lang="ru-RU" sz="2000" dirty="0">
                <a:latin typeface="Calibri" pitchFamily="34" charset="0"/>
              </a:rPr>
              <a:t>", </a:t>
            </a:r>
            <a:r>
              <a:rPr lang="ru-RU" sz="2000" dirty="0" err="1">
                <a:latin typeface="Calibri" pitchFamily="34" charset="0"/>
              </a:rPr>
              <a:t>молотки-колотущки</a:t>
            </a:r>
            <a:r>
              <a:rPr lang="ru-RU" sz="2000" dirty="0">
                <a:latin typeface="Calibri" pitchFamily="34" charset="0"/>
              </a:rPr>
              <a:t> "</a:t>
            </a:r>
            <a:r>
              <a:rPr lang="ru-RU" sz="2000" dirty="0" err="1">
                <a:latin typeface="Calibri" pitchFamily="34" charset="0"/>
              </a:rPr>
              <a:t>токпак</a:t>
            </a:r>
            <a:r>
              <a:rPr lang="ru-RU" sz="2000" dirty="0">
                <a:latin typeface="Calibri" pitchFamily="34" charset="0"/>
              </a:rPr>
              <a:t>", сита "</a:t>
            </a:r>
            <a:r>
              <a:rPr lang="ru-RU" sz="2000" dirty="0" err="1">
                <a:latin typeface="Calibri" pitchFamily="34" charset="0"/>
              </a:rPr>
              <a:t>элек</a:t>
            </a:r>
            <a:r>
              <a:rPr lang="ru-RU" sz="2000" dirty="0">
                <a:latin typeface="Calibri" pitchFamily="34" charset="0"/>
              </a:rPr>
              <a:t>", веялки "</a:t>
            </a:r>
            <a:r>
              <a:rPr lang="ru-RU" sz="2000" dirty="0" err="1">
                <a:latin typeface="Calibri" pitchFamily="34" charset="0"/>
              </a:rPr>
              <a:t>саргаш</a:t>
            </a:r>
            <a:r>
              <a:rPr lang="ru-RU" sz="2000" dirty="0">
                <a:latin typeface="Calibri" pitchFamily="34" charset="0"/>
              </a:rPr>
              <a:t>", лукошки для переноса ореха "</a:t>
            </a:r>
            <a:r>
              <a:rPr lang="ru-RU" sz="2000" dirty="0" err="1">
                <a:latin typeface="Calibri" pitchFamily="34" charset="0"/>
              </a:rPr>
              <a:t>тергеш</a:t>
            </a:r>
            <a:r>
              <a:rPr lang="ru-RU" sz="2000" dirty="0">
                <a:latin typeface="Calibri" pitchFamily="34" charset="0"/>
              </a:rPr>
              <a:t>".</a:t>
            </a:r>
          </a:p>
          <a:p>
            <a:pPr algn="just"/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2219325" cy="142875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095500" cy="142875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013176"/>
            <a:ext cx="1581150" cy="126377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085184"/>
            <a:ext cx="1219200" cy="12573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9225" name="Прямоугольник 2"/>
          <p:cNvSpPr>
            <a:spLocks noChangeArrowheads="1"/>
          </p:cNvSpPr>
          <p:nvPr/>
        </p:nvSpPr>
        <p:spPr bwMode="auto">
          <a:xfrm>
            <a:off x="3708400" y="6381750"/>
            <a:ext cx="1008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саргаш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9540552" y="0"/>
            <a:ext cx="2088232" cy="777875"/>
          </a:xfrm>
        </p:spPr>
        <p:txBody>
          <a:bodyPr/>
          <a:lstStyle/>
          <a:p>
            <a:pPr eaLnBrk="1" hangingPunct="1"/>
            <a:endParaRPr lang="ru-RU" sz="4000" dirty="0" smtClean="0">
              <a:latin typeface="1Isadora M Bold" pitchFamily="18" charset="2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3203848" y="-87198"/>
            <a:ext cx="550703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400" dirty="0">
                <a:latin typeface="Bookman Old Style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  <a:cs typeface="Times New Roman" pitchFamily="18" charset="0"/>
              </a:rPr>
              <a:t>Ремесло 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у шорцев носило домашний характер и было сосредоточено, в основном, в руках женщин. Все производилось только для собственных нужд и лишь плетение сетей и гончарное дело у жителей низовьев </a:t>
            </a:r>
            <a:r>
              <a:rPr lang="ru-RU" sz="1600" dirty="0" err="1">
                <a:latin typeface="Bookman Old Style" pitchFamily="18" charset="0"/>
                <a:cs typeface="Times New Roman" pitchFamily="18" charset="0"/>
              </a:rPr>
              <a:t>Мрассу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 к концу XIX века приобрело характер кустарного промысла.</a:t>
            </a:r>
          </a:p>
          <a:p>
            <a:pPr algn="just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Bookman Old Style" pitchFamily="18" charset="0"/>
                <a:cs typeface="Times New Roman" pitchFamily="18" charset="0"/>
              </a:rPr>
            </a:b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     Наиболее развитым было </a:t>
            </a:r>
            <a:r>
              <a:rPr lang="ru-RU" sz="1600" b="1" dirty="0">
                <a:latin typeface="Bookman Old Style" pitchFamily="18" charset="0"/>
                <a:cs typeface="Times New Roman" pitchFamily="18" charset="0"/>
              </a:rPr>
              <a:t>ткачество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. Основным сырьем для выработки нити служили стебли конопли и крапивы. Ткали шорки на особом станке ""кендырь </a:t>
            </a:r>
            <a:r>
              <a:rPr lang="ru-RU" sz="1600" dirty="0" err="1">
                <a:latin typeface="Bookman Old Style" pitchFamily="18" charset="0"/>
                <a:cs typeface="Times New Roman" pitchFamily="18" charset="0"/>
              </a:rPr>
              <a:t>тыбеге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". Готовый холст шел на изготовление всего набора одежды и голенищ обуви. </a:t>
            </a:r>
            <a:endParaRPr lang="en-US" sz="1600" dirty="0">
              <a:latin typeface="Bookman Old Style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Bookman Old Style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Части одежды сшивали </a:t>
            </a:r>
            <a:r>
              <a:rPr lang="ru-RU" sz="1600" dirty="0" err="1">
                <a:latin typeface="Bookman Old Style" pitchFamily="18" charset="0"/>
                <a:cs typeface="Times New Roman" pitchFamily="18" charset="0"/>
              </a:rPr>
              <a:t>кендырными</a:t>
            </a:r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 нитями или сухожилиями марала.</a:t>
            </a:r>
          </a:p>
          <a:p>
            <a:pPr algn="just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    </a:t>
            </a:r>
          </a:p>
          <a:p>
            <a:pPr algn="just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     Обработка дерева выражалась в изготовлении седел, лыж, курительных трубок, мебели, различной берестяной посуды. Для этого употреблялся нехитрый инструмент: ножи, долота, резцы.</a:t>
            </a:r>
          </a:p>
          <a:p>
            <a:pPr algn="just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     В первой четверти XX века шорцы начали изготавливать глиняную посуду.</a:t>
            </a:r>
          </a:p>
          <a:p>
            <a:pPr algn="just"/>
            <a:r>
              <a:rPr lang="ru-RU" sz="1600" dirty="0">
                <a:latin typeface="Bookman Old Style" pitchFamily="18" charset="0"/>
                <a:cs typeface="Times New Roman" pitchFamily="18" charset="0"/>
              </a:rPr>
              <a:t>     Известна шорцам была и резьба по кости.</a:t>
            </a:r>
            <a:endParaRPr lang="ru-RU" sz="1600" dirty="0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9438"/>
            <a:ext cx="26098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 flipH="1">
            <a:off x="-3708920" y="260648"/>
            <a:ext cx="2437928" cy="490066"/>
          </a:xfrm>
        </p:spPr>
        <p:txBody>
          <a:bodyPr/>
          <a:lstStyle/>
          <a:p>
            <a:pPr eaLnBrk="1" hangingPunct="1"/>
            <a:endParaRPr lang="ru-RU" sz="4000" dirty="0" smtClean="0">
              <a:latin typeface="1Isadora M Bold" pitchFamily="18" charset="2"/>
            </a:endParaRP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467544" y="908720"/>
            <a:ext cx="8279829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Первоначально основными продуктами питания шорцев были мясо зверей и птиц, рыба, дикорастущие растения.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Мясо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жарили на костре, варили, рыбу варили.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Лук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черемшу,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кандык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ели сырыми, сарану,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кандык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варили в воде или молоке, сарану также пекли в золе, черемшу ели солёной.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Корни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дикого пиона сушили и варили несколько раз, чтобы уничтожить их ядовитость, растирали на ручной мельнице и готовили кашицу или лепёшки.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развитием земледелия распространились мука и крупа из ячменя. Муку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талкан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ели с чаем, молоком, мёдом, маслом, сметаной, из неё варили кашу (саламат), крупу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шырак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добавляли в суп, кусочки пресного пшеничного теста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тутпаш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варили в воде, иногда с рыбой или мясом, либо в молоке.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Пресные лепёшки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тертпек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варили в воде, ели с супом или ухой. Хлеб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был распространён на севере, в основном у зажиточных. Степные шорцы употребляли молочные продукты: кислое молоко, пресный сыр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пыштак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творог, масло. Зажиточные покупали конину. Из ячменной муки делали брагу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абыртка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водку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арагы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Пили чай.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886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9900"/>
                </a:solidFill>
              </a:rPr>
              <a:t>Шорские</a:t>
            </a:r>
            <a:r>
              <a:rPr lang="ru-RU" sz="3200" b="1" dirty="0" smtClean="0">
                <a:solidFill>
                  <a:srgbClr val="009900"/>
                </a:solidFill>
              </a:rPr>
              <a:t> национальные блюда</a:t>
            </a:r>
            <a:endParaRPr lang="ru-RU" sz="32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fon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-3132856" y="274638"/>
            <a:ext cx="1008112" cy="994122"/>
          </a:xfrm>
        </p:spPr>
        <p:txBody>
          <a:bodyPr/>
          <a:lstStyle/>
          <a:p>
            <a:pPr eaLnBrk="1" hangingPunct="1"/>
            <a:endParaRPr lang="ru-RU" sz="4000" dirty="0" smtClean="0">
              <a:latin typeface="1Isadora M Bold" pitchFamily="18" charset="2"/>
            </a:endParaRPr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683568" y="1444625"/>
            <a:ext cx="80648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Шорские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пельмени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пелбены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>
                <a:latin typeface="Arial" pitchFamily="34" charset="0"/>
                <a:cs typeface="Arial" pitchFamily="34" charset="0"/>
              </a:rPr>
              <a:t>крупнее обычных, по внешнему виду напоминают вареники. Края их обязательно должны быть заплетены «жгутиком».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Начинкой может служить говядина, конина и даже ядра кедровых орехов. Дополнительные ингредиенты в мясную начинку – лук, соль, жир, перец и обжаренные кедровые орешки. «Но это уже на вкус хозяйки», – как говорили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шорские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кулинары из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Усть-Кабырзы</a:t>
            </a:r>
            <a:r>
              <a:rPr lang="ru-RU" dirty="0">
                <a:latin typeface="Arial" pitchFamily="34" charset="0"/>
                <a:cs typeface="Arial" pitchFamily="34" charset="0"/>
              </a:rPr>
              <a:t>. При этом мясо и лук не пропускают через мясорубку, а рубят в деревянном корытце. Они настолько сытные, что насытиться можно всего двумя-тремя пельмешками.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65104"/>
            <a:ext cx="2476500" cy="18669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3318" name="Прямоугольник 4"/>
          <p:cNvSpPr>
            <a:spLocks noChangeArrowheads="1"/>
          </p:cNvSpPr>
          <p:nvPr/>
        </p:nvSpPr>
        <p:spPr bwMode="auto">
          <a:xfrm>
            <a:off x="395536" y="4653136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ок-чок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фигурки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животных, вылепленные из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кедрово-ячменно-медовой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массы.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2068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Шорский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пирог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курмек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-  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ежду двумя слоями раскатанного теста кладут рубленое мясо с салом и луком.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701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Коренное население Кузбасса -  шорцы</vt:lpstr>
      <vt:lpstr>Традиционная одежда</vt:lpstr>
      <vt:lpstr>Традиционное жилище</vt:lpstr>
      <vt:lpstr>Украшения</vt:lpstr>
      <vt:lpstr>промыслы</vt:lpstr>
      <vt:lpstr>Презентация PowerPoint</vt:lpstr>
      <vt:lpstr>Презентация PowerPoint</vt:lpstr>
      <vt:lpstr>Презентация PowerPoint</vt:lpstr>
      <vt:lpstr>Презентация PowerPoint</vt:lpstr>
      <vt:lpstr>посуда</vt:lpstr>
      <vt:lpstr>Религия</vt:lpstr>
      <vt:lpstr>Праздник. Новый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Коренное население Кузбасса</dc:title>
  <dc:creator>User</dc:creator>
  <cp:lastModifiedBy>Acer</cp:lastModifiedBy>
  <cp:revision>85</cp:revision>
  <dcterms:created xsi:type="dcterms:W3CDTF">2012-09-30T06:14:00Z</dcterms:created>
  <dcterms:modified xsi:type="dcterms:W3CDTF">2022-05-19T01:41:05Z</dcterms:modified>
</cp:coreProperties>
</file>